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323" r:id="rId3"/>
    <p:sldId id="324" r:id="rId4"/>
    <p:sldId id="361" r:id="rId5"/>
    <p:sldId id="362" r:id="rId6"/>
    <p:sldId id="365" r:id="rId7"/>
    <p:sldId id="345" r:id="rId8"/>
    <p:sldId id="258" r:id="rId9"/>
    <p:sldId id="364" r:id="rId10"/>
    <p:sldId id="259" r:id="rId11"/>
    <p:sldId id="272" r:id="rId12"/>
    <p:sldId id="343" r:id="rId13"/>
    <p:sldId id="363" r:id="rId14"/>
    <p:sldId id="366" r:id="rId15"/>
    <p:sldId id="346" r:id="rId16"/>
    <p:sldId id="328" r:id="rId17"/>
    <p:sldId id="359" r:id="rId18"/>
    <p:sldId id="344" r:id="rId19"/>
    <p:sldId id="355" r:id="rId20"/>
    <p:sldId id="356" r:id="rId21"/>
    <p:sldId id="349" r:id="rId22"/>
    <p:sldId id="350" r:id="rId23"/>
    <p:sldId id="351" r:id="rId24"/>
    <p:sldId id="352" r:id="rId25"/>
    <p:sldId id="353" r:id="rId26"/>
    <p:sldId id="330" r:id="rId27"/>
    <p:sldId id="329" r:id="rId28"/>
    <p:sldId id="357" r:id="rId29"/>
    <p:sldId id="354" r:id="rId30"/>
    <p:sldId id="358" r:id="rId31"/>
    <p:sldId id="367" r:id="rId32"/>
    <p:sldId id="326" r:id="rId33"/>
    <p:sldId id="327" r:id="rId34"/>
    <p:sldId id="332" r:id="rId35"/>
    <p:sldId id="333" r:id="rId36"/>
    <p:sldId id="368" r:id="rId37"/>
    <p:sldId id="283" r:id="rId38"/>
    <p:sldId id="285" r:id="rId39"/>
    <p:sldId id="336" r:id="rId40"/>
    <p:sldId id="338" r:id="rId41"/>
    <p:sldId id="337" r:id="rId42"/>
    <p:sldId id="341" r:id="rId43"/>
    <p:sldId id="339" r:id="rId44"/>
    <p:sldId id="340" r:id="rId45"/>
    <p:sldId id="335" r:id="rId46"/>
    <p:sldId id="34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len-institute-for-ai/CORD-19-research-challenge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vid19-projections.com/" TargetMode="External"/><Relationship Id="rId4" Type="http://schemas.openxmlformats.org/officeDocument/2006/relationships/hyperlink" Target="https://www.ncbi.nlm.nih.gov/pmc/articles/PMC7233473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wr.org/" TargetMode="External"/><Relationship Id="rId2" Type="http://schemas.openxmlformats.org/officeDocument/2006/relationships/hyperlink" Target="https://www.tidymodel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juliasilge.com/blog/" TargetMode="External"/><Relationship Id="rId3" Type="http://schemas.openxmlformats.org/officeDocument/2006/relationships/hyperlink" Target="https://www.tidymodels.org/" TargetMode="External"/><Relationship Id="rId7" Type="http://schemas.openxmlformats.org/officeDocument/2006/relationships/hyperlink" Target="https://rstudio-conf-2020.github.io/applied-ml/README.html" TargetMode="External"/><Relationship Id="rId2" Type="http://schemas.openxmlformats.org/officeDocument/2006/relationships/hyperlink" Target="https://www.tmw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f20-intro-ml.netlify.com/materials/" TargetMode="External"/><Relationship Id="rId5" Type="http://schemas.openxmlformats.org/officeDocument/2006/relationships/hyperlink" Target="https://github.com/bradleyboehmke/data-science-learning-resources/blob/master/README.md" TargetMode="External"/><Relationship Id="rId10" Type="http://schemas.openxmlformats.org/officeDocument/2006/relationships/hyperlink" Target="https://community.rstudio.com/" TargetMode="External"/><Relationship Id="rId4" Type="http://schemas.openxmlformats.org/officeDocument/2006/relationships/hyperlink" Target="https://alison.rbind.io/post/2019-12-23-learning-to-teach-machines-to-learn/" TargetMode="External"/><Relationship Id="rId9" Type="http://schemas.openxmlformats.org/officeDocument/2006/relationships/hyperlink" Target="https://github.com/rfordatascience/tidytuesda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ces.ed.gov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fall-2020/site-syllabus.html" TargetMode="External"/><Relationship Id="rId7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uo-datasci-specialization.github.io/c4-ml-fall-2020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fall-2020" TargetMode="External"/><Relationship Id="rId5" Type="http://schemas.openxmlformats.org/officeDocument/2006/relationships/hyperlink" Target="https://uo-datasci-specialization.github.io/c4-ml-fall-2020/assignments.html" TargetMode="External"/><Relationship Id="rId4" Type="http://schemas.openxmlformats.org/officeDocument/2006/relationships/hyperlink" Target="https://uo-datasci-specialization.github.io/c4-ml-fall-2020/schedul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s.ed.gov/funding/grantsearch/details.asp?ID=3427" TargetMode="External"/><Relationship Id="rId2" Type="http://schemas.openxmlformats.org/officeDocument/2006/relationships/hyperlink" Target="https://jnese.github.io/core-b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o-datasci-specialization.github.io/c4-ml-fall-2020/index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654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</a:p>
          <a:p>
            <a:pPr lvl="2"/>
            <a:r>
              <a:rPr lang="en-US" dirty="0"/>
              <a:t>attendance is encouraged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5B08-27A9-4A27-8DB9-B8D1C574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help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0908-3A62-424E-B148-7530B8B6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Patience</a:t>
            </a:r>
          </a:p>
          <a:p>
            <a:r>
              <a:rPr lang="en-US" dirty="0"/>
              <a:t>Grace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Understanding</a:t>
            </a:r>
          </a:p>
          <a:p>
            <a:r>
              <a:rPr lang="en-US" dirty="0"/>
              <a:t>Open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202E-F6DE-4079-84BA-4AD34F9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the spread of the disease early on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COVID-19 Open Research Dataset Challenge (</a:t>
            </a:r>
            <a:r>
              <a:rPr lang="en-US" dirty="0">
                <a:hlinkClick r:id="rId3"/>
              </a:rPr>
              <a:t>CORD-19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AI challenge with AI2, CZI, MSR, Georgetown, NIH &amp; The White House</a:t>
            </a:r>
          </a:p>
          <a:p>
            <a:r>
              <a:rPr lang="en-US" dirty="0"/>
              <a:t>Quick search shows a lot more</a:t>
            </a:r>
          </a:p>
          <a:p>
            <a:pPr lvl="1"/>
            <a:r>
              <a:rPr lang="en-US" dirty="0">
                <a:hlinkClick r:id="rId4"/>
              </a:rPr>
              <a:t>Automatic and accurate detection of COVID-19 using chest CT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Projections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complete (the field and software change)</a:t>
            </a:r>
          </a:p>
          <a:p>
            <a:pPr lvl="1"/>
            <a:r>
              <a:rPr lang="en-US" dirty="0"/>
              <a:t>an online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Some ML developers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</a:t>
            </a:r>
            <a:r>
              <a:rPr lang="en-US" strike="sngStrike" dirty="0"/>
              <a:t>non-existent</a:t>
            </a:r>
            <a:r>
              <a:rPr lang="en-US" dirty="0"/>
              <a:t> is growing!</a:t>
            </a:r>
          </a:p>
          <a:p>
            <a:pPr lvl="2"/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(launched spring 2020)</a:t>
            </a:r>
          </a:p>
          <a:p>
            <a:pPr lvl="2"/>
            <a:r>
              <a:rPr lang="en-US" dirty="0">
                <a:hlinkClick r:id="rId3"/>
              </a:rPr>
              <a:t>Tidy Modeling with R</a:t>
            </a:r>
            <a:r>
              <a:rPr lang="en-US" dirty="0"/>
              <a:t> (released on 2020-9-22)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16AD11-83E1-4256-8555-04808858C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743" y="4639375"/>
            <a:ext cx="1577662" cy="1828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058E74-931F-4522-AF9B-DE687709D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124" y="4953523"/>
            <a:ext cx="1577662" cy="18288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4B4288-5418-460C-9ECB-36C9698C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37" y="3862094"/>
            <a:ext cx="1578902" cy="1828800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E04E221C-6BC8-4E8E-806D-EABD09BB3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29" y="4776400"/>
            <a:ext cx="1578902" cy="18288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CF4F4413-4B2D-40BC-9931-6BF72EBFA8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7" y="4582200"/>
            <a:ext cx="1578901" cy="1828800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4AE0C295-9301-46B3-A719-1F1F2133D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55" y="4953523"/>
            <a:ext cx="1578902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67" y="4190140"/>
            <a:ext cx="1584101" cy="1828800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162B8B7-C163-48B0-8527-A92560E91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30" y="4719486"/>
            <a:ext cx="1578902" cy="1828800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DEF90789-FB45-4817-918A-41B8841214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78" y="4973604"/>
            <a:ext cx="1578901" cy="18288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35" y="4348163"/>
            <a:ext cx="1578820" cy="1828800"/>
          </a:xfrm>
          <a:prstGeom prst="rect">
            <a:avLst/>
          </a:prstGeom>
        </p:spPr>
      </p:pic>
      <p:pic>
        <p:nvPicPr>
          <p:cNvPr id="38" name="Picture 37" descr="A picture containing game, video, playing, meter&#10;&#10;Description automatically generated">
            <a:extLst>
              <a:ext uri="{FF2B5EF4-FFF2-40B4-BE49-F238E27FC236}">
                <a16:creationId xmlns:a16="http://schemas.microsoft.com/office/drawing/2014/main" id="{3FF5CEFA-5E98-4848-B262-9D95154499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50" y="4164774"/>
            <a:ext cx="1578902" cy="1828800"/>
          </a:xfrm>
          <a:prstGeom prst="rect">
            <a:avLst/>
          </a:prstGeom>
        </p:spPr>
      </p:pic>
      <p:pic>
        <p:nvPicPr>
          <p:cNvPr id="40" name="Picture 3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5D4D66C-4DC3-41EF-8BE0-55D6B24253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74" y="4854408"/>
            <a:ext cx="158382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/>
              <a:t>About </a:t>
            </a:r>
            <a:r>
              <a:rPr lang="en-US" dirty="0"/>
              <a:t>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ML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E4FF-8DBA-4AFD-B715-EBA18C8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654F-0AA4-49CB-AE78-B1CE246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Tidy Modeling with R</a:t>
            </a:r>
            <a:endParaRPr lang="en-US" dirty="0"/>
          </a:p>
          <a:p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website</a:t>
            </a:r>
            <a:endParaRPr lang="en-US" dirty="0"/>
          </a:p>
          <a:p>
            <a:r>
              <a:rPr lang="en-US" dirty="0">
                <a:hlinkClick r:id="rId4"/>
              </a:rPr>
              <a:t>Learning to Teach Machines to Learn</a:t>
            </a:r>
            <a:r>
              <a:rPr lang="en-US" dirty="0"/>
              <a:t> (Allison Hill)</a:t>
            </a:r>
          </a:p>
          <a:p>
            <a:r>
              <a:rPr lang="en-US" dirty="0">
                <a:hlinkClick r:id="rId5"/>
              </a:rPr>
              <a:t>ML Learning Resources</a:t>
            </a:r>
            <a:r>
              <a:rPr lang="en-US" dirty="0"/>
              <a:t> (Bradley </a:t>
            </a:r>
            <a:r>
              <a:rPr lang="en-US" dirty="0" err="1"/>
              <a:t>Boehmke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Intro to Tidy ML materials </a:t>
            </a:r>
            <a:r>
              <a:rPr lang="en-US" dirty="0"/>
              <a:t>(Allison Hill)</a:t>
            </a:r>
          </a:p>
          <a:p>
            <a:r>
              <a:rPr lang="en-US" dirty="0">
                <a:hlinkClick r:id="rId7"/>
              </a:rPr>
              <a:t>Applied ML materials </a:t>
            </a:r>
            <a:r>
              <a:rPr lang="en-US" dirty="0"/>
              <a:t> (Max Kuhn)</a:t>
            </a:r>
          </a:p>
          <a:p>
            <a:r>
              <a:rPr lang="en-US" dirty="0">
                <a:hlinkClick r:id="rId8"/>
              </a:rPr>
              <a:t>Julia </a:t>
            </a:r>
            <a:r>
              <a:rPr lang="en-US" dirty="0" err="1">
                <a:hlinkClick r:id="rId8"/>
              </a:rPr>
              <a:t>Silge</a:t>
            </a:r>
            <a:r>
              <a:rPr lang="en-US" dirty="0">
                <a:hlinkClick r:id="rId8"/>
              </a:rPr>
              <a:t> blog</a:t>
            </a:r>
            <a:endParaRPr lang="en-US" dirty="0"/>
          </a:p>
          <a:p>
            <a:pPr lvl="1"/>
            <a:r>
              <a:rPr lang="en-US" dirty="0"/>
              <a:t>screencasts and blogs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TidyTuesday</a:t>
            </a:r>
            <a:r>
              <a:rPr lang="en-US" dirty="0"/>
              <a:t> data</a:t>
            </a:r>
          </a:p>
          <a:p>
            <a:r>
              <a:rPr lang="en-US" dirty="0"/>
              <a:t>Your peers</a:t>
            </a:r>
          </a:p>
          <a:p>
            <a:r>
              <a:rPr lang="en-US" dirty="0"/>
              <a:t>Your instructors</a:t>
            </a:r>
          </a:p>
          <a:p>
            <a:r>
              <a:rPr lang="en-US" dirty="0">
                <a:hlinkClick r:id="rId10"/>
              </a:rPr>
              <a:t>RStudio Community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FF36-6AF6-4116-B066-89F8EC8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59FC5-9AF2-4B83-9BD2-388CCCDFE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47" y="3037214"/>
            <a:ext cx="6352478" cy="3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12:15-1:45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Data Quiz (5 points)</a:t>
            </a:r>
            <a:endParaRPr lang="en-US" dirty="0"/>
          </a:p>
          <a:p>
            <a:r>
              <a:rPr lang="en-US" dirty="0"/>
              <a:t>Labs (100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(20 points)</a:t>
            </a:r>
          </a:p>
          <a:p>
            <a:r>
              <a:rPr lang="en-US" dirty="0"/>
              <a:t>Final Project (95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(75 points)</a:t>
            </a:r>
          </a:p>
          <a:p>
            <a:pPr lvl="2"/>
            <a:r>
              <a:rPr lang="en-US" dirty="0"/>
              <a:t>Data description (20 points)</a:t>
            </a:r>
          </a:p>
          <a:p>
            <a:pPr lvl="2"/>
            <a:r>
              <a:rPr lang="en-US" dirty="0"/>
              <a:t>Model fit description (25 points)</a:t>
            </a:r>
          </a:p>
          <a:p>
            <a:pPr lvl="2"/>
            <a:r>
              <a:rPr lang="en-US" dirty="0"/>
              <a:t>Model fits (20 points)</a:t>
            </a:r>
          </a:p>
          <a:p>
            <a:pPr lvl="2"/>
            <a:r>
              <a:rPr lang="en-US" dirty="0"/>
              <a:t>Data visualization (5 points)</a:t>
            </a:r>
          </a:p>
          <a:p>
            <a:pPr lvl="2"/>
            <a:r>
              <a:rPr lang="en-US" dirty="0"/>
              <a:t>Reproducibility (5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30% (6 points)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</a:t>
            </a:r>
            <a:r>
              <a:rPr lang="en-US" dirty="0">
                <a:hlinkClick r:id="rId3"/>
              </a:rPr>
              <a:t>local competition</a:t>
            </a:r>
            <a:endParaRPr lang="en-US" dirty="0"/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4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Week 6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6,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6a (11/2)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8b (11/18)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(12/7)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17457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95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638481" cy="28485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CC8322-C7FD-4491-BD9B-83AD9B507C6D}"/>
              </a:ext>
            </a:extLst>
          </p:cNvPr>
          <p:cNvSpPr/>
          <p:nvPr/>
        </p:nvSpPr>
        <p:spPr>
          <a:xfrm>
            <a:off x="7680961" y="216116"/>
            <a:ext cx="864228" cy="2370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B1F36F-CA0A-4539-BEE7-1FB5F0F960D3}"/>
              </a:ext>
            </a:extLst>
          </p:cNvPr>
          <p:cNvSpPr/>
          <p:nvPr/>
        </p:nvSpPr>
        <p:spPr>
          <a:xfrm>
            <a:off x="7765955" y="431046"/>
            <a:ext cx="1137036" cy="21493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81C35-A322-478A-9F75-B634B373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CB1A8-9B9A-4E90-94C8-E7568730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9D9AC-A655-42BA-B191-083DE06D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02"/>
            <a:ext cx="12192000" cy="368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3B97B-D62A-4579-AE05-F5EB22AD73EA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 Kuhn (2020)</a:t>
            </a:r>
          </a:p>
        </p:txBody>
      </p:sp>
    </p:spTree>
    <p:extLst>
      <p:ext uri="{BB962C8B-B14F-4D97-AF65-F5344CB8AC3E}">
        <p14:creationId xmlns:p14="http://schemas.microsoft.com/office/powerpoint/2010/main" val="24391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Course website: </a:t>
            </a:r>
            <a:r>
              <a:rPr lang="en-US" sz="2400" dirty="0">
                <a:hlinkClick r:id="rId2"/>
              </a:rPr>
              <a:t>https://uo-datasci-specialization.github.io/c4-ml-fall-2020/index.html</a:t>
            </a:r>
            <a:endParaRPr lang="en-US" sz="2400" dirty="0"/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https://uo-datasci-specialization.github.io/c4-ml-fall-2020/site-syllabus.html</a:t>
            </a:r>
            <a:endParaRPr lang="en-US" sz="2200" dirty="0"/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https://uo-datasci-specialization.github.io/c4-ml-fall-2020/schedule.html</a:t>
            </a:r>
            <a:endParaRPr lang="en-US" sz="2200" dirty="0"/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https://uo-datasci-specialization.github.io/c4-ml-fall-2020/assignments.html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https://github.com/uo-datasci-specialization/c4-ml-fall-2020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Kaggle: 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7"/>
              </a:rPr>
              <a:t>https://www.kaggle.com/c/edld-654-fall-2020/overview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2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since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Applied statistical methods to measure and monitor student growth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hlinkClick r:id="rId2"/>
              </a:rPr>
              <a:t>CORE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CORE II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Teaching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651 – Introduction to Data Science with R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654 – </a:t>
            </a:r>
            <a:r>
              <a:rPr lang="en-US" dirty="0">
                <a:hlinkClick r:id="rId4"/>
              </a:rPr>
              <a:t>this one</a:t>
            </a:r>
            <a:r>
              <a:rPr lang="en-US" dirty="0"/>
              <a:t>!</a:t>
            </a: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screenshot of a person&#10;&#10;Description automatically generated">
            <a:extLst>
              <a:ext uri="{FF2B5EF4-FFF2-40B4-BE49-F238E27FC236}">
                <a16:creationId xmlns:a16="http://schemas.microsoft.com/office/drawing/2014/main" id="{3139579E-D642-422E-B2F2-0A90EEAD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91" y="0"/>
            <a:ext cx="915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2541</Words>
  <Application>Microsoft Office PowerPoint</Application>
  <PresentationFormat>Widescreen</PresentationFormat>
  <Paragraphs>499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ML Modeling Process</vt:lpstr>
      <vt:lpstr>Housekeeping</vt:lpstr>
      <vt:lpstr>About Me</vt:lpstr>
      <vt:lpstr>PowerPoint Presentation</vt:lpstr>
      <vt:lpstr>About You</vt:lpstr>
      <vt:lpstr>How the pandemic affects this course </vt:lpstr>
      <vt:lpstr>Remote instruction</vt:lpstr>
      <vt:lpstr>Practical changes</vt:lpstr>
      <vt:lpstr>How we can help each other</vt:lpstr>
      <vt:lpstr>COVID-19 and ML</vt:lpstr>
      <vt:lpstr>About the course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Some Resources</vt:lpstr>
      <vt:lpstr>Syllabus</vt:lpstr>
      <vt:lpstr>Course learning objectives</vt:lpstr>
      <vt:lpstr>Required Texts (free)</vt:lpstr>
      <vt:lpstr>Books not required (but possibly helpful)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57</cp:revision>
  <dcterms:created xsi:type="dcterms:W3CDTF">2020-03-23T17:50:06Z</dcterms:created>
  <dcterms:modified xsi:type="dcterms:W3CDTF">2020-09-24T21:51:16Z</dcterms:modified>
</cp:coreProperties>
</file>